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9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6" r:id="rId8"/>
    <p:sldId id="274" r:id="rId9"/>
    <p:sldId id="268" r:id="rId10"/>
    <p:sldId id="275" r:id="rId11"/>
    <p:sldId id="272" r:id="rId12"/>
    <p:sldId id="273" r:id="rId13"/>
    <p:sldId id="271" r:id="rId14"/>
    <p:sldId id="277" r:id="rId15"/>
    <p:sldId id="270" r:id="rId16"/>
    <p:sldId id="276" r:id="rId17"/>
    <p:sldId id="263" r:id="rId18"/>
    <p:sldId id="265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3545" autoAdjust="0"/>
  </p:normalViewPr>
  <p:slideViewPr>
    <p:cSldViewPr snapToGrid="0" snapToObjects="1">
      <p:cViewPr varScale="1">
        <p:scale>
          <a:sx n="72" d="100"/>
          <a:sy n="72" d="100"/>
        </p:scale>
        <p:origin x="102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ali kshirsagar" userId="37afa73432624163" providerId="LiveId" clId="{8846D0FB-EDDB-49C9-AD94-C806D991F144}"/>
    <pc:docChg chg="undo custSel modSld">
      <pc:chgData name="Dipali kshirsagar" userId="37afa73432624163" providerId="LiveId" clId="{8846D0FB-EDDB-49C9-AD94-C806D991F144}" dt="2025-11-15T04:49:47.976" v="90" actId="20577"/>
      <pc:docMkLst>
        <pc:docMk/>
      </pc:docMkLst>
      <pc:sldChg chg="modSp mod">
        <pc:chgData name="Dipali kshirsagar" userId="37afa73432624163" providerId="LiveId" clId="{8846D0FB-EDDB-49C9-AD94-C806D991F144}" dt="2025-11-15T04:49:47.976" v="90" actId="20577"/>
        <pc:sldMkLst>
          <pc:docMk/>
          <pc:sldMk cId="0" sldId="260"/>
        </pc:sldMkLst>
        <pc:spChg chg="mod">
          <ac:chgData name="Dipali kshirsagar" userId="37afa73432624163" providerId="LiveId" clId="{8846D0FB-EDDB-49C9-AD94-C806D991F144}" dt="2025-11-15T04:49:47.976" v="90" actId="20577"/>
          <ac:spMkLst>
            <pc:docMk/>
            <pc:sldMk cId="0" sldId="26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7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44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3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9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7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71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2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2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1" u="sng" noProof="1"/>
              <a:t>Consumer Complaints Data Analysis using 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569579"/>
            <a:ext cx="7704667" cy="34608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u="sng" noProof="1">
                <a:highlight>
                  <a:srgbClr val="FFFF00"/>
                </a:highlight>
              </a:rPr>
              <a:t>Team Members: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noProof="1"/>
              <a:t>Pooja Khobare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noProof="1"/>
              <a:t>Chaitali Khedkar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noProof="1"/>
              <a:t>Rajshree Labade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noProof="1"/>
              <a:t>Ashwin Khaire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noProof="1"/>
              <a:t>Dipali Kshirsagar</a:t>
            </a:r>
          </a:p>
          <a:p>
            <a:pPr marL="114300" indent="0">
              <a:lnSpc>
                <a:spcPct val="100000"/>
              </a:lnSpc>
              <a:buNone/>
            </a:pPr>
            <a:endParaRPr lang="en-IN" noProof="1"/>
          </a:p>
          <a:p>
            <a:pPr marL="4000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b="1" u="sng" noProof="1">
                <a:highlight>
                  <a:srgbClr val="FFFF00"/>
                </a:highlight>
              </a:rPr>
              <a:t>UNDER THE GUIDANCE OF </a:t>
            </a:r>
            <a:r>
              <a:rPr lang="en-IN" noProof="1"/>
              <a:t>– PROF. HUMA MAM  &amp; PROF. MAYUR SIR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noProof="1"/>
          </a:p>
          <a:p>
            <a:endParaRPr lang="en-IN" noProof="1"/>
          </a:p>
          <a:p>
            <a:pPr algn="ctr"/>
            <a:r>
              <a:rPr lang="en-IN" b="1" u="sng" noProof="1">
                <a:highlight>
                  <a:srgbClr val="FFFF00"/>
                </a:highlight>
              </a:rPr>
              <a:t>Tools &amp; Technologies: </a:t>
            </a:r>
            <a:r>
              <a:rPr lang="en-IN" noProof="1"/>
              <a:t>PySpark, Databricks, Python, CSV, Parquet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42CBF-EF8B-667F-FF74-6C84A4EA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6A61-AA7E-494B-627C-7BC410A4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Databricks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298E7-D57D-C799-DECE-DFFDF4A0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" y="1490704"/>
            <a:ext cx="8744431" cy="2435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053FD-DC8F-0B99-ADA3-BF0462C2E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3" y="3977822"/>
            <a:ext cx="8744432" cy="27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1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387A-90A0-5199-2D62-F9B3B2E0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85BA-BE78-481A-F515-FF75B17A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Aggregate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B6F0A-B6A5-E482-6FBC-14CDC0B04A30}"/>
              </a:ext>
            </a:extLst>
          </p:cNvPr>
          <p:cNvSpPr/>
          <p:nvPr/>
        </p:nvSpPr>
        <p:spPr>
          <a:xfrm>
            <a:off x="584997" y="2372530"/>
            <a:ext cx="5608333" cy="384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noProof="1"/>
              <a:t>3.Companies and Their Product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28DA6-9F65-6900-D142-5D8789DE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0" y="2904649"/>
            <a:ext cx="8288140" cy="35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CDC09-7ADB-75EA-6EAE-C86BC5F0C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4AF2-5D40-726E-6A49-9BD95EE6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54" y="0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Databricks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9E0BF-4A34-BD3D-2FEC-A0249FE6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7" y="1298215"/>
            <a:ext cx="8069803" cy="1958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BEDEB-3580-FA29-AE20-4D947097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7" y="3600919"/>
            <a:ext cx="8069803" cy="27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556A-2E9C-71C8-A6DC-1EF95993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1B1E-86CB-277F-8ACB-677BF8C7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Aggregate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42783-D289-CA99-0CCD-336C8C972A56}"/>
              </a:ext>
            </a:extLst>
          </p:cNvPr>
          <p:cNvSpPr/>
          <p:nvPr/>
        </p:nvSpPr>
        <p:spPr>
          <a:xfrm>
            <a:off x="584997" y="2224613"/>
            <a:ext cx="6461261" cy="384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noProof="1"/>
              <a:t>4.  Company-wise Total Consumer Complaint Received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BC7ED-DE7E-73DD-AF04-C6A6194D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2833746"/>
            <a:ext cx="8522563" cy="36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28A6-FED3-390E-BA51-2716B647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7EED-6D88-9656-C236-D6C89485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1287875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 Databricks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A384-F2E8-507F-0DFE-DFBEFF08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226810"/>
            <a:ext cx="8532413" cy="213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F5F50-014F-3C90-E5AD-CEE09497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0" y="3493364"/>
            <a:ext cx="8420958" cy="31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1023-FCF7-BA3D-2B6A-B25D0A41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A8F1-1651-2A92-C636-7316DE4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Aggregate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841AE-1EBD-CB28-CFF6-8D48229C48AC}"/>
              </a:ext>
            </a:extLst>
          </p:cNvPr>
          <p:cNvSpPr/>
          <p:nvPr/>
        </p:nvSpPr>
        <p:spPr>
          <a:xfrm>
            <a:off x="584997" y="2224613"/>
            <a:ext cx="5608333" cy="384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noProof="1"/>
              <a:t>5. Product-wise Issues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468AF-4B09-1E95-ED7A-76EE6821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63" y="2767456"/>
            <a:ext cx="652553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1874C-13F5-E3E9-23F4-3E80F4E20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0E2A-D4FA-8F47-0077-62E2ADDD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Databricks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F850C-BFEE-7CC1-27EF-D8D482AF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5" y="1678580"/>
            <a:ext cx="8613298" cy="2260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4A798-16D6-E99E-D94A-13DA850B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97" b="24868"/>
          <a:stretch>
            <a:fillRect/>
          </a:stretch>
        </p:blipFill>
        <p:spPr>
          <a:xfrm>
            <a:off x="361655" y="3939062"/>
            <a:ext cx="8613297" cy="29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1"/>
              <a:t>Dashboard Prepared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68B3-BE09-FE3D-12CF-AF4ACE3C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1" y="2229853"/>
            <a:ext cx="7668430" cy="45479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1"/>
              <a:t>Conclusion &amp;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6" y="2891117"/>
            <a:ext cx="7704667" cy="3332816"/>
          </a:xfrm>
        </p:spPr>
        <p:txBody>
          <a:bodyPr/>
          <a:lstStyle/>
          <a:p>
            <a:r>
              <a:rPr lang="en-IN" noProof="1"/>
              <a:t>Understood ETL lifecycle using PySpark</a:t>
            </a:r>
          </a:p>
          <a:p>
            <a:r>
              <a:rPr lang="en-IN" noProof="1"/>
              <a:t>Improved data quality</a:t>
            </a:r>
          </a:p>
          <a:p>
            <a:r>
              <a:rPr lang="en-IN" noProof="1"/>
              <a:t>Gained business insights via SQL</a:t>
            </a:r>
          </a:p>
          <a:p>
            <a:r>
              <a:rPr lang="en-IN" noProof="1"/>
              <a:t>Created dashboards for visual analysis</a:t>
            </a:r>
          </a:p>
          <a:p>
            <a:r>
              <a:rPr lang="en-IN" noProof="1"/>
              <a:t>Understood real-world data engineering workflow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7793-167A-894B-0198-7F845ED1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1"/>
              <a:t>EFFORTS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5376-80E8-27EC-6838-993E1D49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noProof="1"/>
              <a:t> DATA SCOUT-  Finds useful dataset and combined &amp; aggregations.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noProof="1"/>
              <a:t>DATA CLEANER-  Cleaned the raw data and made ready to use &amp; aggregations.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noProof="1"/>
              <a:t>TABLE BUILDER -Managed databricks for smooth data handling &amp; aggregations.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noProof="1"/>
              <a:t>DASHBOARD DESIGNER- Created an insightful  dashboard &amp; aggregations.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noProof="1"/>
              <a:t>PRESENTING LEAD – From explaning a data to finding  an impact &amp; aggregations.</a:t>
            </a:r>
          </a:p>
        </p:txBody>
      </p:sp>
    </p:spTree>
    <p:extLst>
      <p:ext uri="{BB962C8B-B14F-4D97-AF65-F5344CB8AC3E}">
        <p14:creationId xmlns:p14="http://schemas.microsoft.com/office/powerpoint/2010/main" val="175666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noProof="1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460396"/>
            <a:ext cx="7704667" cy="2712106"/>
          </a:xfrm>
        </p:spPr>
        <p:txBody>
          <a:bodyPr>
            <a:normAutofit/>
          </a:bodyPr>
          <a:lstStyle/>
          <a:p>
            <a:r>
              <a:rPr lang="en-IN" noProof="1"/>
              <a:t>This project performs an End-to-End ETL (Extract, Transform, Load) process on the Consumer Complaint Dataset.</a:t>
            </a:r>
          </a:p>
          <a:p>
            <a:r>
              <a:rPr lang="en-IN" noProof="1"/>
              <a:t> Goal: Clean, transform, and analyze customer complaints to find insights.</a:t>
            </a:r>
          </a:p>
          <a:p>
            <a:r>
              <a:rPr lang="en-IN" noProof="1"/>
              <a:t>Implemented using PySpark on PyCharm.</a:t>
            </a:r>
          </a:p>
          <a:p>
            <a:r>
              <a:rPr lang="en-IN" noProof="1"/>
              <a:t> Final results visualized using dashboards and tables.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0F9CBD7-1469-B01F-8C38-53C36592F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160" y="2877558"/>
            <a:ext cx="5917679" cy="86142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N" sz="6000" noProof="1">
                <a:solidFill>
                  <a:schemeClr val="tx1"/>
                </a:solidFill>
              </a:rPr>
              <a:t>Thank You</a:t>
            </a:r>
            <a:endParaRPr lang="en-IN" sz="6000" noProof="1"/>
          </a:p>
        </p:txBody>
      </p:sp>
      <p:pic>
        <p:nvPicPr>
          <p:cNvPr id="1026" name="Picture 2" descr="1,000+ Best Thank You Images · 100% Free Download · Pexels ...">
            <a:extLst>
              <a:ext uri="{FF2B5EF4-FFF2-40B4-BE49-F238E27FC236}">
                <a16:creationId xmlns:a16="http://schemas.microsoft.com/office/drawing/2014/main" id="{A6C3ABB3-F462-A488-5577-4863492D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532660"/>
            <a:ext cx="8114190" cy="58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0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00961"/>
            <a:ext cx="7704667" cy="1335504"/>
          </a:xfrm>
        </p:spPr>
        <p:txBody>
          <a:bodyPr>
            <a:normAutofit/>
          </a:bodyPr>
          <a:lstStyle/>
          <a:p>
            <a:r>
              <a:rPr lang="en-IN" sz="3600" b="1" noProof="1"/>
              <a:t>Source / Raw Data Details</a:t>
            </a:r>
            <a:br>
              <a:rPr lang="en-IN" sz="3600" b="1" noProof="1"/>
            </a:br>
            <a:r>
              <a:rPr lang="en-IN" sz="3600" b="1" u="sng" noProof="1"/>
              <a:t>Understanding Our 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21306"/>
            <a:ext cx="3739896" cy="3440306"/>
          </a:xfrm>
        </p:spPr>
        <p:txBody>
          <a:bodyPr>
            <a:normAutofit fontScale="77500" lnSpcReduction="20000"/>
          </a:bodyPr>
          <a:lstStyle/>
          <a:p>
            <a:r>
              <a:rPr lang="en-IN" sz="1600" b="1" noProof="1"/>
              <a:t>Content:</a:t>
            </a:r>
            <a:endParaRPr lang="en-IN" sz="1600" noProof="1"/>
          </a:p>
          <a:p>
            <a:r>
              <a:rPr lang="en-IN" sz="1600" b="1" noProof="1"/>
              <a:t>Dataset:</a:t>
            </a:r>
            <a:r>
              <a:rPr lang="en-IN" sz="1600" noProof="1"/>
              <a:t> Consumer Complaint Database</a:t>
            </a:r>
          </a:p>
          <a:p>
            <a:r>
              <a:rPr lang="en-IN" sz="1600" b="1" noProof="1"/>
              <a:t>Format:</a:t>
            </a:r>
            <a:r>
              <a:rPr lang="en-IN" sz="1600" noProof="1"/>
              <a:t> CSV file with headers</a:t>
            </a:r>
          </a:p>
          <a:p>
            <a:r>
              <a:rPr lang="en-IN" sz="1600" b="1" noProof="1"/>
              <a:t>Initial Record Count:</a:t>
            </a:r>
            <a:r>
              <a:rPr lang="en-IN" sz="1600" noProof="1"/>
              <a:t> 3585 records (sample shown)</a:t>
            </a:r>
          </a:p>
          <a:p>
            <a:r>
              <a:rPr lang="en-IN" sz="1600" b="1" noProof="1"/>
              <a:t>Key Attributes:</a:t>
            </a:r>
            <a:r>
              <a:rPr lang="en-IN" sz="1600" noProof="1"/>
              <a:t> </a:t>
            </a:r>
          </a:p>
          <a:p>
            <a:pPr lvl="1"/>
            <a:r>
              <a:rPr lang="en-IN" sz="1400" b="1" noProof="1"/>
              <a:t>Identifiers:</a:t>
            </a:r>
            <a:r>
              <a:rPr lang="en-IN" sz="1400" noProof="1"/>
              <a:t> Complaint ID, Date received</a:t>
            </a:r>
          </a:p>
          <a:p>
            <a:pPr lvl="1"/>
            <a:r>
              <a:rPr lang="en-IN" sz="1400" b="1" noProof="1"/>
              <a:t>Location:</a:t>
            </a:r>
            <a:r>
              <a:rPr lang="en-IN" sz="1400" noProof="1"/>
              <a:t> State, ZIP code</a:t>
            </a:r>
          </a:p>
          <a:p>
            <a:pPr lvl="1"/>
            <a:r>
              <a:rPr lang="en-IN" sz="1400" b="1" noProof="1"/>
              <a:t>Product Details:</a:t>
            </a:r>
            <a:r>
              <a:rPr lang="en-IN" sz="1400" noProof="1"/>
              <a:t> Product, Sub-product</a:t>
            </a:r>
          </a:p>
          <a:p>
            <a:pPr lvl="1"/>
            <a:r>
              <a:rPr lang="en-IN" sz="1400" b="1" noProof="1"/>
              <a:t>Issue Details:</a:t>
            </a:r>
            <a:r>
              <a:rPr lang="en-IN" sz="1400" noProof="1"/>
              <a:t> Issue, Sub-issue</a:t>
            </a:r>
          </a:p>
          <a:p>
            <a:pPr lvl="1"/>
            <a:r>
              <a:rPr lang="en-IN" sz="1400" b="1" noProof="1"/>
              <a:t>Company Info:</a:t>
            </a:r>
            <a:r>
              <a:rPr lang="en-IN" sz="1400" noProof="1"/>
              <a:t> Company name, Response details</a:t>
            </a:r>
          </a:p>
          <a:p>
            <a:pPr lvl="1"/>
            <a:r>
              <a:rPr lang="en-IN" sz="1400" b="1" noProof="1"/>
              <a:t>Process Tracking:</a:t>
            </a:r>
            <a:r>
              <a:rPr lang="en-IN" sz="1400" noProof="1"/>
              <a:t> Date sent to company, Company response, Timely response flag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72399D-20E6-3A7C-E52C-AF03A5EA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5461613"/>
            <a:ext cx="3739896" cy="1335504"/>
          </a:xfrm>
        </p:spPr>
        <p:txBody>
          <a:bodyPr>
            <a:normAutofit fontScale="77500" lnSpcReduction="20000"/>
          </a:bodyPr>
          <a:lstStyle/>
          <a:p>
            <a:r>
              <a:rPr lang="en-IN" b="1" noProof="1"/>
              <a:t>Data Quality Observations:</a:t>
            </a:r>
            <a:endParaRPr lang="en-IN" noProof="1"/>
          </a:p>
          <a:p>
            <a:r>
              <a:rPr lang="en-IN" noProof="1"/>
              <a:t>Multiple NULL values present in several columns</a:t>
            </a:r>
          </a:p>
          <a:p>
            <a:r>
              <a:rPr lang="en-IN" noProof="1"/>
              <a:t>Some records missing State and ZIP code information</a:t>
            </a:r>
          </a:p>
          <a:p>
            <a:pPr marL="0" indent="0">
              <a:buNone/>
            </a:pPr>
            <a:endParaRPr lang="en-IN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097F81-3043-14DD-3AC2-550339D5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3" y="2168165"/>
            <a:ext cx="5524107" cy="4628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1027521"/>
            <a:ext cx="7704667" cy="481336"/>
          </a:xfrm>
        </p:spPr>
        <p:txBody>
          <a:bodyPr/>
          <a:lstStyle/>
          <a:p>
            <a:r>
              <a:rPr lang="en-IN" b="1" u="sng" noProof="1"/>
              <a:t>Data Cleaning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80" y="2101211"/>
            <a:ext cx="8550110" cy="1344458"/>
          </a:xfrm>
        </p:spPr>
        <p:txBody>
          <a:bodyPr>
            <a:normAutofit/>
          </a:bodyPr>
          <a:lstStyle/>
          <a:p>
            <a:r>
              <a:rPr lang="en-IN" noProof="1"/>
              <a:t>Dropped duplicates using dropDuplicates()</a:t>
            </a:r>
          </a:p>
          <a:p>
            <a:r>
              <a:rPr lang="en-IN" noProof="1"/>
              <a:t> Handled missing values with fillna()</a:t>
            </a:r>
          </a:p>
          <a:p>
            <a:r>
              <a:rPr lang="en-IN" noProof="1"/>
              <a:t> Replaced nulls with descriptive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A9744-0A6E-49AF-9DA2-B175D529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0" y="3280954"/>
            <a:ext cx="8626759" cy="3429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EDA552-3100-C62C-68BF-789F0D3D0879}"/>
              </a:ext>
            </a:extLst>
          </p:cNvPr>
          <p:cNvCxnSpPr>
            <a:cxnSpLocks/>
          </p:cNvCxnSpPr>
          <p:nvPr/>
        </p:nvCxnSpPr>
        <p:spPr>
          <a:xfrm>
            <a:off x="3897297" y="3604334"/>
            <a:ext cx="2769833" cy="88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A43DE8-4DA4-6B6C-9149-3DAEBCCBC436}"/>
              </a:ext>
            </a:extLst>
          </p:cNvPr>
          <p:cNvSpPr txBox="1"/>
          <p:nvPr/>
        </p:nvSpPr>
        <p:spPr>
          <a:xfrm>
            <a:off x="6667130" y="3445669"/>
            <a:ext cx="226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JetBrains Mono"/>
              </a:rPr>
              <a:t>1.df.drop_duplicates()</a:t>
            </a:r>
            <a:br>
              <a:rPr lang="en-IN" dirty="0"/>
            </a:br>
            <a:r>
              <a:rPr lang="en-IN" dirty="0">
                <a:solidFill>
                  <a:schemeClr val="bg1"/>
                </a:solidFill>
                <a:latin typeface="JetBrains Mono"/>
              </a:rPr>
              <a:t>2. </a:t>
            </a:r>
            <a:r>
              <a:rPr lang="en-IN" sz="1800" dirty="0" err="1">
                <a:solidFill>
                  <a:schemeClr val="bg1"/>
                </a:solidFill>
                <a:effectLst/>
                <a:latin typeface="JetBrains Mono"/>
              </a:rPr>
              <a:t>df.distinct</a:t>
            </a:r>
            <a:r>
              <a:rPr lang="en-IN" sz="1800" dirty="0">
                <a:solidFill>
                  <a:schemeClr val="bg1"/>
                </a:solidFill>
                <a:effectLst/>
                <a:latin typeface="JetBrains Mono"/>
              </a:rPr>
              <a:t>()</a:t>
            </a:r>
            <a:br>
              <a:rPr lang="en-IN" sz="1800" dirty="0">
                <a:solidFill>
                  <a:srgbClr val="BCBEC4"/>
                </a:solidFill>
                <a:effectLst/>
                <a:latin typeface="JetBrains Mono"/>
              </a:rPr>
            </a:br>
            <a:endParaRPr lang="en-IN" sz="1800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7276D-47C4-585C-273A-41F0F61EC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E87E-9CB2-0650-A83B-C32DA6A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1027521"/>
            <a:ext cx="7704667" cy="481336"/>
          </a:xfrm>
        </p:spPr>
        <p:txBody>
          <a:bodyPr/>
          <a:lstStyle/>
          <a:p>
            <a:r>
              <a:rPr lang="en-IN" b="1" u="sng" noProof="1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464B1-75F1-B92C-9D26-50E85974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58AF-5AB1-2517-F3E3-C4D386D9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" y="150134"/>
            <a:ext cx="8601958" cy="313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7E539-2BA4-5ADA-D06F-E21B2630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1" y="3428999"/>
            <a:ext cx="8601958" cy="32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191" y="659876"/>
            <a:ext cx="7704667" cy="918553"/>
          </a:xfrm>
        </p:spPr>
        <p:txBody>
          <a:bodyPr/>
          <a:lstStyle/>
          <a:p>
            <a:r>
              <a:rPr lang="en-IN" b="1" u="sng" noProof="1"/>
              <a:t>Transformations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192" y="2696066"/>
            <a:ext cx="7704667" cy="2119234"/>
          </a:xfrm>
        </p:spPr>
        <p:txBody>
          <a:bodyPr/>
          <a:lstStyle/>
          <a:p>
            <a:r>
              <a:rPr lang="en-IN" noProof="1"/>
              <a:t>Created Temp SQL View: consumer_complaints</a:t>
            </a:r>
          </a:p>
          <a:p>
            <a:endParaRPr lang="en-IN" noProof="1"/>
          </a:p>
          <a:p>
            <a:r>
              <a:rPr lang="en-IN" noProof="1"/>
              <a:t> Applied Spark SQL queries for aggregations</a:t>
            </a:r>
          </a:p>
          <a:p>
            <a:pPr marL="0" indent="0">
              <a:buNone/>
            </a:pPr>
            <a:endParaRPr lang="en-IN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9FDCB-C138-AE7B-C484-4A1F5DF5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D3E7-FE05-3F3F-1A60-8C3D4816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8" y="1040857"/>
            <a:ext cx="7704667" cy="448896"/>
          </a:xfrm>
        </p:spPr>
        <p:txBody>
          <a:bodyPr>
            <a:noAutofit/>
          </a:bodyPr>
          <a:lstStyle/>
          <a:p>
            <a:pPr algn="ctr"/>
            <a:r>
              <a:rPr lang="en-IN" noProof="1"/>
              <a:t>Aggregate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F4948-42AE-B283-CEF7-AA68B73708F0}"/>
              </a:ext>
            </a:extLst>
          </p:cNvPr>
          <p:cNvSpPr/>
          <p:nvPr/>
        </p:nvSpPr>
        <p:spPr>
          <a:xfrm>
            <a:off x="769414" y="2329052"/>
            <a:ext cx="5608333" cy="384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noProof="1"/>
              <a:t>1. States - wise Total_Complaints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23101-1C79-7FF0-63BE-FDEE5C75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8" y="2876365"/>
            <a:ext cx="8081536" cy="36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8CA9-C074-2B3A-4613-3E186AB5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F8EF-1016-9023-644B-4465937C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8" y="594131"/>
            <a:ext cx="7704667" cy="448896"/>
          </a:xfrm>
        </p:spPr>
        <p:txBody>
          <a:bodyPr>
            <a:noAutofit/>
          </a:bodyPr>
          <a:lstStyle/>
          <a:p>
            <a:pPr algn="ctr"/>
            <a:r>
              <a:rPr lang="en-IN" noProof="1"/>
              <a:t>Databricks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BE6C2-012E-360E-DCD2-8D62277D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3" y="1285567"/>
            <a:ext cx="8671434" cy="1555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4ECF8-D362-D7B9-9C54-9C2C972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40" y="2942193"/>
            <a:ext cx="8757937" cy="12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9CC4E-301C-6AD8-6769-685C5413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90" y="4449407"/>
            <a:ext cx="8757938" cy="22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40F6-97A8-22D2-6F26-27123862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7CD5-200E-5DCD-1E62-FA3CC0E7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98" y="203574"/>
            <a:ext cx="7704667" cy="2021039"/>
          </a:xfrm>
        </p:spPr>
        <p:txBody>
          <a:bodyPr>
            <a:normAutofit/>
          </a:bodyPr>
          <a:lstStyle/>
          <a:p>
            <a:pPr algn="ctr"/>
            <a:r>
              <a:rPr lang="en-IN" noProof="1"/>
              <a:t>Aggregate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F441F1-C9E4-4D3B-750C-3E70B50BCBDC}"/>
              </a:ext>
            </a:extLst>
          </p:cNvPr>
          <p:cNvSpPr/>
          <p:nvPr/>
        </p:nvSpPr>
        <p:spPr>
          <a:xfrm>
            <a:off x="500474" y="2303496"/>
            <a:ext cx="5608333" cy="384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noProof="1"/>
              <a:t>2.  Sum of Timely Response by Company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7CCAA-59BD-567F-C099-9D04FB10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3" y="2766581"/>
            <a:ext cx="8093111" cy="39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33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403</Words>
  <Application>Microsoft Office PowerPoint</Application>
  <PresentationFormat>On-screen Show (4:3)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JetBrains Mono</vt:lpstr>
      <vt:lpstr>Wingdings</vt:lpstr>
      <vt:lpstr>Wingdings 3</vt:lpstr>
      <vt:lpstr>Ion Boardroom</vt:lpstr>
      <vt:lpstr>Consumer Complaints Data Analysis using Apache Spark</vt:lpstr>
      <vt:lpstr>Introduction</vt:lpstr>
      <vt:lpstr>Source / Raw Data Details Understanding Our Data Source</vt:lpstr>
      <vt:lpstr>Data Cleaning Process</vt:lpstr>
      <vt:lpstr>OPTIMIZATION</vt:lpstr>
      <vt:lpstr>Transformations Done</vt:lpstr>
      <vt:lpstr>Aggregate Function</vt:lpstr>
      <vt:lpstr>Databricks Table</vt:lpstr>
      <vt:lpstr>Aggregate Function</vt:lpstr>
      <vt:lpstr>Databricks Table</vt:lpstr>
      <vt:lpstr>Aggregate Function</vt:lpstr>
      <vt:lpstr>Databricks Table</vt:lpstr>
      <vt:lpstr>Aggregate Function</vt:lpstr>
      <vt:lpstr> Databricks Table</vt:lpstr>
      <vt:lpstr>Aggregate Function</vt:lpstr>
      <vt:lpstr>Databricks Table</vt:lpstr>
      <vt:lpstr>Dashboard Prepared</vt:lpstr>
      <vt:lpstr>Conclusion &amp; Learnings</vt:lpstr>
      <vt:lpstr>EFFORTS SHEET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Dipali kshirsagar</cp:lastModifiedBy>
  <cp:revision>18</cp:revision>
  <dcterms:created xsi:type="dcterms:W3CDTF">2013-01-27T09:14:16Z</dcterms:created>
  <dcterms:modified xsi:type="dcterms:W3CDTF">2025-11-15T04:49:54Z</dcterms:modified>
  <cp:category/>
</cp:coreProperties>
</file>